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70" r:id="rId11"/>
    <p:sldMasterId id="2147483672"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Lst>
  <p:sldIdLst>
    <p:sldId id="256" r:id="rId24"/>
    <p:sldId id="257" r:id="rId25"/>
    <p:sldId id="258" r:id="rId26"/>
    <p:sldId id="259" r:id="rId27"/>
    <p:sldId id="260" r:id="rId28"/>
    <p:sldId id="261" r:id="rId29"/>
    <p:sldId id="262" r:id="rId30"/>
    <p:sldId id="263" r:id="rId31"/>
    <p:sldId id="264" r:id="rId32"/>
    <p:sldId id="265" r:id="rId33"/>
    <p:sldId id="266" r:id="rId3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2" d="100"/>
          <a:sy n="92" d="100"/>
        </p:scale>
        <p:origin x="-75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3.xml"/><Relationship Id="rId21" Type="http://schemas.openxmlformats.org/officeDocument/2006/relationships/slideMaster" Target="slideMasters/slideMaster21.xml"/><Relationship Id="rId34"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2.xml"/><Relationship Id="rId33" Type="http://schemas.openxmlformats.org/officeDocument/2006/relationships/slide" Target="slides/slide1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6.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xml"/><Relationship Id="rId32" Type="http://schemas.openxmlformats.org/officeDocument/2006/relationships/slide" Target="slides/slide9.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5.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4.xml"/><Relationship Id="rId30" Type="http://schemas.openxmlformats.org/officeDocument/2006/relationships/slide" Target="slides/slide7.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5"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48"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2098800" y="967680"/>
            <a:ext cx="6792480" cy="1676160"/>
          </a:xfrm>
          <a:prstGeom prst="rect">
            <a:avLst/>
          </a:prstGeom>
          <a:noFill/>
          <a:ln w="0">
            <a:noFill/>
          </a:ln>
        </p:spPr>
        <p:txBody>
          <a:bodyPr lIns="91440" tIns="91440" rIns="91440" bIns="91440" anchor="b">
            <a:noAutofit/>
          </a:bodyPr>
          <a:lstStyle/>
          <a:p>
            <a:pPr indent="0">
              <a:buNone/>
            </a:pPr>
            <a:r>
              <a:rPr lang="fr-FR" sz="5500" b="0" strike="noStrike" spc="-1">
                <a:solidFill>
                  <a:schemeClr val="dk1"/>
                </a:solidFill>
                <a:latin typeface="Arial"/>
              </a:rPr>
              <a:t>Click to edit the title text format</a:t>
            </a:r>
          </a:p>
        </p:txBody>
      </p:sp>
      <p:cxnSp>
        <p:nvCxnSpPr>
          <p:cNvPr id="4" name="Google Shape;11;p2"/>
          <p:cNvCxnSpPr/>
          <p:nvPr/>
        </p:nvCxnSpPr>
        <p:spPr>
          <a:xfrm flipH="1">
            <a:off x="5356080" y="2571480"/>
            <a:ext cx="3788280" cy="360"/>
          </a:xfrm>
          <a:prstGeom prst="straightConnector1">
            <a:avLst/>
          </a:prstGeom>
          <a:ln w="9525">
            <a:solidFill>
              <a:srgbClr val="F3F3F3"/>
            </a:solidFill>
            <a:round/>
          </a:ln>
        </p:spPr>
      </p:cxn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4912200" y="768960"/>
            <a:ext cx="4003200" cy="754560"/>
          </a:xfrm>
          <a:prstGeom prst="rect">
            <a:avLst/>
          </a:prstGeom>
          <a:noFill/>
          <a:ln w="0">
            <a:noFill/>
          </a:ln>
        </p:spPr>
        <p:txBody>
          <a:bodyPr lIns="91440" tIns="91440" rIns="91440" bIns="91440" anchor="b">
            <a:noAutofit/>
          </a:bodyPr>
          <a:lstStyle/>
          <a:p>
            <a:pPr indent="0" algn="r">
              <a:lnSpc>
                <a:spcPct val="100000"/>
              </a:lnSpc>
              <a:buNone/>
            </a:pPr>
            <a:r>
              <a:rPr lang="fr-FR" sz="4500" b="0" strike="noStrike" spc="-1">
                <a:solidFill>
                  <a:schemeClr val="dk1"/>
                </a:solidFill>
                <a:latin typeface="DM Sans ExtraLight"/>
                <a:ea typeface="DM Sans ExtraLight"/>
              </a:rPr>
              <a:t>xx%</a:t>
            </a:r>
            <a:endParaRPr lang="fr-FR" sz="4500" b="0" strike="noStrike" spc="-1">
              <a:solidFill>
                <a:schemeClr val="dk1"/>
              </a:solidFill>
              <a:latin typeface="Arial"/>
            </a:endParaRPr>
          </a:p>
        </p:txBody>
      </p:sp>
      <p:sp>
        <p:nvSpPr>
          <p:cNvPr id="35" name="PlaceHolder 2"/>
          <p:cNvSpPr>
            <a:spLocks noGrp="1"/>
          </p:cNvSpPr>
          <p:nvPr>
            <p:ph type="title"/>
          </p:nvPr>
        </p:nvSpPr>
        <p:spPr>
          <a:xfrm>
            <a:off x="228960" y="3058200"/>
            <a:ext cx="400320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DM Sans ExtraLight"/>
                <a:ea typeface="DM Sans ExtraLight"/>
              </a:rPr>
              <a:t>xx%</a:t>
            </a:r>
            <a:endParaRPr lang="fr-FR" sz="45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228600" y="465480"/>
            <a:ext cx="6225480" cy="196416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sp>
        <p:nvSpPr>
          <p:cNvPr id="40" name="PlaceHolder 2"/>
          <p:cNvSpPr>
            <a:spLocks noGrp="1"/>
          </p:cNvSpPr>
          <p:nvPr>
            <p:ph type="title"/>
          </p:nvPr>
        </p:nvSpPr>
        <p:spPr>
          <a:xfrm>
            <a:off x="7647120" y="3453120"/>
            <a:ext cx="1267920" cy="896040"/>
          </a:xfrm>
          <a:prstGeom prst="rect">
            <a:avLst/>
          </a:prstGeom>
          <a:noFill/>
          <a:ln w="0">
            <a:noFill/>
          </a:ln>
        </p:spPr>
        <p:txBody>
          <a:bodyPr lIns="91440" tIns="91440" rIns="91440" bIns="91440" anchor="ctr">
            <a:noAutofit/>
          </a:bodyPr>
          <a:lstStyle/>
          <a:p>
            <a:pPr indent="0" algn="r">
              <a:lnSpc>
                <a:spcPct val="100000"/>
              </a:lnSpc>
              <a:buNone/>
            </a:pPr>
            <a:r>
              <a:rPr lang="fr-FR" sz="5000" b="0" strike="noStrike" spc="-1">
                <a:solidFill>
                  <a:schemeClr val="dk1"/>
                </a:solidFill>
                <a:latin typeface="DM Sans ExtraLight"/>
                <a:ea typeface="DM Sans ExtraLight"/>
              </a:rPr>
              <a:t>xx%</a:t>
            </a:r>
            <a:endParaRPr lang="fr-FR" sz="5000" b="0" strike="noStrike" spc="-1">
              <a:solidFill>
                <a:schemeClr val="dk1"/>
              </a:solidFill>
              <a:latin typeface="Arial"/>
            </a:endParaRPr>
          </a:p>
        </p:txBody>
      </p:sp>
      <p:cxnSp>
        <p:nvCxnSpPr>
          <p:cNvPr id="41" name="Google Shape;16;p3"/>
          <p:cNvCxnSpPr/>
          <p:nvPr/>
        </p:nvCxnSpPr>
        <p:spPr>
          <a:xfrm flipH="1">
            <a:off x="0" y="2571480"/>
            <a:ext cx="3825360" cy="360"/>
          </a:xfrm>
          <a:prstGeom prst="straightConnector1">
            <a:avLst/>
          </a:prstGeom>
          <a:ln w="9525">
            <a:solidFill>
              <a:srgbClr val="F3F3F3"/>
            </a:solidFill>
            <a:round/>
          </a:ln>
        </p:spPr>
      </p:cxnSp>
      <p:sp>
        <p:nvSpPr>
          <p:cNvPr id="4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4" name="PlaceHolder 2"/>
          <p:cNvSpPr>
            <a:spLocks noGrp="1"/>
          </p:cNvSpPr>
          <p:nvPr>
            <p:ph type="body"/>
          </p:nvPr>
        </p:nvSpPr>
        <p:spPr>
          <a:xfrm>
            <a:off x="1211400" y="1963800"/>
            <a:ext cx="7703640" cy="15634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4"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
        <p:nvSpPr>
          <p:cNvPr id="55"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6"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DM Sans ExtraLight"/>
                <a:ea typeface="DM Sans ExtraLight"/>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59" name="PlaceHolder 2"/>
          <p:cNvSpPr>
            <a:spLocks noGrp="1"/>
          </p:cNvSpPr>
          <p:nvPr>
            <p:ph type="title"/>
          </p:nvPr>
        </p:nvSpPr>
        <p:spPr>
          <a:xfrm>
            <a:off x="228600" y="228600"/>
            <a:ext cx="2168280" cy="726120"/>
          </a:xfrm>
          <a:prstGeom prst="rect">
            <a:avLst/>
          </a:prstGeom>
          <a:solidFill>
            <a:schemeClr val="lt1"/>
          </a:solidFill>
          <a:ln w="0">
            <a:noFill/>
          </a:ln>
        </p:spPr>
        <p:txBody>
          <a:bodyPr lIns="91440" tIns="91440" rIns="91440" bIns="91440" anchor="t">
            <a:noAutofit/>
          </a:bodyPr>
          <a:lstStyle/>
          <a:p>
            <a:pPr indent="0">
              <a:buNone/>
            </a:pPr>
            <a:r>
              <a:rPr lang="fr-FR" sz="2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0" name="Google Shape;112;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2" name="Google Shape;115;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4"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228600" y="631800"/>
            <a:ext cx="35150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7" name="PlaceHolder 2"/>
          <p:cNvSpPr>
            <a:spLocks noGrp="1"/>
          </p:cNvSpPr>
          <p:nvPr>
            <p:ph type="title"/>
          </p:nvPr>
        </p:nvSpPr>
        <p:spPr>
          <a:xfrm>
            <a:off x="4396320" y="4430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8" name="PlaceHolder 3"/>
          <p:cNvSpPr>
            <a:spLocks noGrp="1"/>
          </p:cNvSpPr>
          <p:nvPr>
            <p:ph type="title"/>
          </p:nvPr>
        </p:nvSpPr>
        <p:spPr>
          <a:xfrm>
            <a:off x="4396320" y="300132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9" name="PlaceHolder 4"/>
          <p:cNvSpPr>
            <a:spLocks noGrp="1"/>
          </p:cNvSpPr>
          <p:nvPr>
            <p:ph type="title"/>
          </p:nvPr>
        </p:nvSpPr>
        <p:spPr>
          <a:xfrm>
            <a:off x="4396320" y="2214720"/>
            <a:ext cx="59940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0" name="PlaceHolder 5"/>
          <p:cNvSpPr>
            <a:spLocks noGrp="1"/>
          </p:cNvSpPr>
          <p:nvPr>
            <p:ph type="title"/>
          </p:nvPr>
        </p:nvSpPr>
        <p:spPr>
          <a:xfrm>
            <a:off x="4396320" y="3728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1" name="PlaceHolder 6"/>
          <p:cNvSpPr>
            <a:spLocks noGrp="1"/>
          </p:cNvSpPr>
          <p:nvPr>
            <p:ph type="title"/>
          </p:nvPr>
        </p:nvSpPr>
        <p:spPr>
          <a:xfrm>
            <a:off x="8314920" y="4430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2" name="PlaceHolder 7"/>
          <p:cNvSpPr>
            <a:spLocks noGrp="1"/>
          </p:cNvSpPr>
          <p:nvPr>
            <p:ph type="title"/>
          </p:nvPr>
        </p:nvSpPr>
        <p:spPr>
          <a:xfrm>
            <a:off x="8314920" y="300132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3" name="PlaceHolder 8"/>
          <p:cNvSpPr>
            <a:spLocks noGrp="1"/>
          </p:cNvSpPr>
          <p:nvPr>
            <p:ph type="title"/>
          </p:nvPr>
        </p:nvSpPr>
        <p:spPr>
          <a:xfrm>
            <a:off x="8314920" y="2214720"/>
            <a:ext cx="59940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4" name="PlaceHolder 9"/>
          <p:cNvSpPr>
            <a:spLocks noGrp="1"/>
          </p:cNvSpPr>
          <p:nvPr>
            <p:ph type="title"/>
          </p:nvPr>
        </p:nvSpPr>
        <p:spPr>
          <a:xfrm>
            <a:off x="8314920" y="3728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228600"/>
            <a:ext cx="8686080" cy="69804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16" name="Google Shape;66;p14"/>
          <p:cNvCxnSpPr/>
          <p:nvPr/>
        </p:nvCxnSpPr>
        <p:spPr>
          <a:xfrm flipH="1">
            <a:off x="3011400" y="2030040"/>
            <a:ext cx="6163200" cy="360"/>
          </a:xfrm>
          <a:prstGeom prst="straightConnector1">
            <a:avLst/>
          </a:prstGeom>
          <a:ln w="9525">
            <a:solidFill>
              <a:srgbClr val="F3F3F3"/>
            </a:solidFill>
            <a:round/>
          </a:ln>
        </p:spPr>
      </p:cxn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228600" y="228600"/>
            <a:ext cx="5322960" cy="18270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9" name="PlaceHolder 2"/>
          <p:cNvSpPr>
            <a:spLocks noGrp="1"/>
          </p:cNvSpPr>
          <p:nvPr>
            <p:ph type="body"/>
          </p:nvPr>
        </p:nvSpPr>
        <p:spPr>
          <a:xfrm>
            <a:off x="228600" y="2521440"/>
            <a:ext cx="5322960" cy="2392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
        <p:nvSpPr>
          <p:cNvPr id="2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cxnSp>
        <p:nvCxnSpPr>
          <p:cNvPr id="21" name="Google Shape;71;p15"/>
          <p:cNvCxnSpPr/>
          <p:nvPr/>
        </p:nvCxnSpPr>
        <p:spPr>
          <a:xfrm flipH="1">
            <a:off x="-453600" y="2135520"/>
            <a:ext cx="552924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3308760" y="2163960"/>
            <a:ext cx="6786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4" name="PlaceHolder 2"/>
          <p:cNvSpPr>
            <a:spLocks noGrp="1"/>
          </p:cNvSpPr>
          <p:nvPr>
            <p:ph type="title"/>
          </p:nvPr>
        </p:nvSpPr>
        <p:spPr>
          <a:xfrm>
            <a:off x="243360" y="2163960"/>
            <a:ext cx="67752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5" name="PlaceHolder 3"/>
          <p:cNvSpPr>
            <a:spLocks noGrp="1"/>
          </p:cNvSpPr>
          <p:nvPr>
            <p:ph type="title"/>
          </p:nvPr>
        </p:nvSpPr>
        <p:spPr>
          <a:xfrm>
            <a:off x="6375240" y="2163960"/>
            <a:ext cx="6786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6" name="PlaceHolder 4"/>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228600" y="434232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28" name="PlaceHolder 2"/>
          <p:cNvSpPr>
            <a:spLocks noGrp="1"/>
          </p:cNvSpPr>
          <p:nvPr>
            <p:ph type="title"/>
          </p:nvPr>
        </p:nvSpPr>
        <p:spPr>
          <a:xfrm>
            <a:off x="605376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9" name="PlaceHolder 3"/>
          <p:cNvSpPr>
            <a:spLocks noGrp="1"/>
          </p:cNvSpPr>
          <p:nvPr>
            <p:ph type="title"/>
          </p:nvPr>
        </p:nvSpPr>
        <p:spPr>
          <a:xfrm>
            <a:off x="6053760" y="5925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0" name="PlaceHolder 4"/>
          <p:cNvSpPr>
            <a:spLocks noGrp="1"/>
          </p:cNvSpPr>
          <p:nvPr>
            <p:ph type="title"/>
          </p:nvPr>
        </p:nvSpPr>
        <p:spPr>
          <a:xfrm>
            <a:off x="3381480" y="592560"/>
            <a:ext cx="8640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1" name="PlaceHolder 5"/>
          <p:cNvSpPr>
            <a:spLocks noGrp="1"/>
          </p:cNvSpPr>
          <p:nvPr>
            <p:ph type="title"/>
          </p:nvPr>
        </p:nvSpPr>
        <p:spPr>
          <a:xfrm>
            <a:off x="338148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2" name="PlaceHolder 6"/>
          <p:cNvSpPr>
            <a:spLocks noGrp="1"/>
          </p:cNvSpPr>
          <p:nvPr>
            <p:ph type="title"/>
          </p:nvPr>
        </p:nvSpPr>
        <p:spPr>
          <a:xfrm>
            <a:off x="709200" y="5925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3" name="PlaceHolder 7"/>
          <p:cNvSpPr>
            <a:spLocks noGrp="1"/>
          </p:cNvSpPr>
          <p:nvPr>
            <p:ph type="title"/>
          </p:nvPr>
        </p:nvSpPr>
        <p:spPr>
          <a:xfrm>
            <a:off x="70920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2095560" y="971640"/>
            <a:ext cx="6791040" cy="1676160"/>
          </a:xfrm>
          <a:prstGeom prst="rect">
            <a:avLst/>
          </a:prstGeom>
          <a:noFill/>
          <a:ln w="0">
            <a:noFill/>
          </a:ln>
        </p:spPr>
        <p:txBody>
          <a:bodyPr lIns="91440" tIns="91440" rIns="91440" bIns="91440" anchor="b">
            <a:normAutofit fontScale="90000"/>
          </a:bodyPr>
          <a:lstStyle/>
          <a:p>
            <a:pPr indent="0">
              <a:buNone/>
            </a:pPr>
            <a:r>
              <a:rPr lang="fr-FR" sz="5500" b="0" strike="noStrike" spc="-1" dirty="0" smtClean="0">
                <a:solidFill>
                  <a:schemeClr val="dk1"/>
                </a:solidFill>
                <a:latin typeface="DM Sans ExtraLight"/>
                <a:ea typeface="DM Sans ExtraLight"/>
              </a:rPr>
              <a:t>       HYPERTEXT        MARKUP  LANGUAGE</a:t>
            </a:r>
            <a:endParaRPr lang="fr-FR" sz="5500" b="0" strike="noStrike" spc="-1" dirty="0">
              <a:solidFill>
                <a:schemeClr val="dk1"/>
              </a:solidFill>
              <a:latin typeface="DM Sans ExtraLight"/>
              <a:ea typeface="DM Sans ExtraLight"/>
            </a:endParaRPr>
          </a:p>
        </p:txBody>
      </p:sp>
      <p:sp>
        <p:nvSpPr>
          <p:cNvPr id="66" name="PlaceHolder 2"/>
          <p:cNvSpPr>
            <a:spLocks noGrp="1"/>
          </p:cNvSpPr>
          <p:nvPr>
            <p:ph type="subTitle"/>
          </p:nvPr>
        </p:nvSpPr>
        <p:spPr>
          <a:xfrm>
            <a:off x="266760" y="4305240"/>
            <a:ext cx="5248080" cy="561600"/>
          </a:xfrm>
          <a:prstGeom prst="rect">
            <a:avLst/>
          </a:prstGeom>
          <a:noFill/>
          <a:ln w="0">
            <a:noFill/>
          </a:ln>
        </p:spPr>
        <p:txBody>
          <a:bodyPr lIns="91440" tIns="91440" rIns="91440" bIns="91440" anchor="t">
            <a:normAutofit fontScale="92500" lnSpcReduction="20000"/>
          </a:bodyPr>
          <a:lstStyle/>
          <a:p>
            <a:pPr indent="0">
              <a:lnSpc>
                <a:spcPct val="100000"/>
              </a:lnSpc>
              <a:buNone/>
              <a:tabLst>
                <a:tab pos="0" algn="l"/>
              </a:tabLst>
            </a:pPr>
            <a:r>
              <a:rPr lang="en" sz="1600" b="0" strike="noStrike" spc="-1">
                <a:solidFill>
                  <a:schemeClr val="dk1"/>
                </a:solidFill>
                <a:latin typeface="Karla Light"/>
                <a:ea typeface="Karla Light"/>
              </a:rPr>
              <a:t>An overview of HTML, its components, and historical context.</a:t>
            </a:r>
            <a:endParaRPr lang="en-US" sz="16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Impact on web technologies</a:t>
            </a:r>
            <a:endParaRPr lang="fr-FR" sz="3000" b="0" strike="noStrike" spc="-1">
              <a:solidFill>
                <a:schemeClr val="dk1"/>
              </a:solidFill>
              <a:latin typeface="Arial"/>
            </a:endParaRPr>
          </a:p>
        </p:txBody>
      </p:sp>
      <p:sp>
        <p:nvSpPr>
          <p:cNvPr id="89"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HTML has significantly influenced web technologies by establishing standards for document structure and semantics. It is integral to web development, aiding in the creation of accessible, user-friendly websites.</a:t>
            </a:r>
            <a:endParaRPr lang="en-US" sz="1400" b="0" strike="noStrike" spc="-1">
              <a:solidFill>
                <a:srgbClr val="FFFFFF"/>
              </a:solidFill>
              <a:latin typeface="OpenSymbol"/>
            </a:endParaRPr>
          </a:p>
        </p:txBody>
      </p:sp>
    </p:spTree>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91"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Conclusions</a:t>
            </a:r>
            <a:endParaRPr lang="fr-FR" sz="3000" b="0" strike="noStrike" spc="-1">
              <a:solidFill>
                <a:schemeClr val="dk1"/>
              </a:solidFill>
              <a:latin typeface="Arial"/>
            </a:endParaRPr>
          </a:p>
        </p:txBody>
      </p:sp>
      <p:sp>
        <p:nvSpPr>
          <p:cNvPr id="92"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HTML remains a cornerstone of modern web development, essential for structuring and presenting content effectively. Understanding its history and evolution is vital for any developer.</a:t>
            </a:r>
            <a:endParaRPr lang="fr-FR" sz="1400" b="0" strike="noStrike" spc="-1">
              <a:solidFill>
                <a:srgbClr val="000000"/>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3000">
        <p:dissolve/>
      </p:transition>
    </mc:Choice>
    <mc:Fallback>
      <p:transition spd="slow" advClick="0" advTm="3000">
        <p:dissolv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68"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dirty="0">
                <a:solidFill>
                  <a:schemeClr val="dk1"/>
                </a:solidFill>
                <a:latin typeface="DM Sans ExtraLight"/>
                <a:ea typeface="DM Sans ExtraLight"/>
              </a:rPr>
              <a:t>Introduction</a:t>
            </a:r>
            <a:endParaRPr lang="fr-FR" sz="3000" b="0" strike="noStrike" spc="-1" dirty="0">
              <a:solidFill>
                <a:schemeClr val="dk1"/>
              </a:solidFill>
              <a:latin typeface="Arial"/>
            </a:endParaRPr>
          </a:p>
        </p:txBody>
      </p:sp>
      <p:sp>
        <p:nvSpPr>
          <p:cNvPr id="69"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marL="285750" indent="-285750">
              <a:lnSpc>
                <a:spcPct val="100000"/>
              </a:lnSpc>
              <a:buFont typeface="Arial" panose="020B0604020202020204" pitchFamily="34" charset="0"/>
              <a:buChar char="•"/>
              <a:tabLst>
                <a:tab pos="0" algn="l"/>
              </a:tabLst>
            </a:pPr>
            <a:r>
              <a:rPr lang="en" sz="1400" b="0" strike="noStrike" spc="-1" dirty="0">
                <a:solidFill>
                  <a:schemeClr val="dk1"/>
                </a:solidFill>
                <a:latin typeface="Karla Light"/>
                <a:ea typeface="Karla Light"/>
              </a:rPr>
              <a:t>HTML, or HyperText Markup Language, is the standard language for creating web </a:t>
            </a:r>
            <a:r>
              <a:rPr lang="en" sz="1400" b="0" strike="noStrike" spc="-1" dirty="0" smtClean="0">
                <a:solidFill>
                  <a:schemeClr val="dk1"/>
                </a:solidFill>
                <a:latin typeface="Karla Light"/>
                <a:ea typeface="Karla Light"/>
              </a:rPr>
              <a:t>pages.</a:t>
            </a:r>
          </a:p>
          <a:p>
            <a:pPr marL="285750" indent="-285750">
              <a:lnSpc>
                <a:spcPct val="100000"/>
              </a:lnSpc>
              <a:buFont typeface="Arial" panose="020B0604020202020204" pitchFamily="34" charset="0"/>
              <a:buChar char="•"/>
              <a:tabLst>
                <a:tab pos="0" algn="l"/>
              </a:tabLst>
            </a:pPr>
            <a:r>
              <a:rPr lang="en" sz="1400" spc="-1" dirty="0" smtClean="0">
                <a:solidFill>
                  <a:schemeClr val="dk1"/>
                </a:solidFill>
                <a:latin typeface="Karla Light"/>
              </a:rPr>
              <a:t>HyperText Means link between webpages.</a:t>
            </a:r>
          </a:p>
          <a:p>
            <a:pPr marL="285750" indent="-285750">
              <a:lnSpc>
                <a:spcPct val="100000"/>
              </a:lnSpc>
              <a:buFont typeface="Arial" panose="020B0604020202020204" pitchFamily="34" charset="0"/>
              <a:buChar char="•"/>
              <a:tabLst>
                <a:tab pos="0" algn="l"/>
              </a:tabLst>
            </a:pPr>
            <a:r>
              <a:rPr lang="en" sz="1400" b="0" strike="noStrike" spc="-1" dirty="0" smtClean="0">
                <a:solidFill>
                  <a:schemeClr val="dk1"/>
                </a:solidFill>
                <a:latin typeface="Karla Light"/>
              </a:rPr>
              <a:t>Markup means well structured and well defined content.</a:t>
            </a:r>
          </a:p>
          <a:p>
            <a:pPr marL="285750" indent="-285750">
              <a:lnSpc>
                <a:spcPct val="100000"/>
              </a:lnSpc>
              <a:buFont typeface="Arial" panose="020B0604020202020204" pitchFamily="34" charset="0"/>
              <a:buChar char="•"/>
              <a:tabLst>
                <a:tab pos="0" algn="l"/>
              </a:tabLst>
            </a:pPr>
            <a:r>
              <a:rPr lang="en" sz="1400" spc="-1" dirty="0" smtClean="0">
                <a:solidFill>
                  <a:schemeClr val="dk1"/>
                </a:solidFill>
                <a:latin typeface="Karla Light"/>
              </a:rPr>
              <a:t>Consist of Series of elements.</a:t>
            </a:r>
          </a:p>
          <a:p>
            <a:pPr marL="285750" indent="-285750">
              <a:lnSpc>
                <a:spcPct val="100000"/>
              </a:lnSpc>
              <a:buFont typeface="Arial" panose="020B0604020202020204" pitchFamily="34" charset="0"/>
              <a:buChar char="•"/>
              <a:tabLst>
                <a:tab pos="0" algn="l"/>
              </a:tabLst>
            </a:pPr>
            <a:r>
              <a:rPr lang="en" sz="1400" b="0" strike="noStrike" spc="-1" dirty="0" smtClean="0">
                <a:solidFill>
                  <a:schemeClr val="dk1"/>
                </a:solidFill>
                <a:latin typeface="Karla Light"/>
              </a:rPr>
              <a:t>Tells browser how to display content.</a:t>
            </a:r>
            <a:endParaRPr lang="fr-FR" sz="1400" b="0" strike="noStrike" spc="-1" dirty="0">
              <a:solidFill>
                <a:srgbClr val="000000"/>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228600" y="466560"/>
            <a:ext cx="6229080" cy="19616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dirty="0">
                <a:solidFill>
                  <a:schemeClr val="dk1"/>
                </a:solidFill>
                <a:latin typeface="DM Sans ExtraLight"/>
                <a:ea typeface="DM Sans ExtraLight"/>
              </a:rPr>
              <a:t>HTML Basics</a:t>
            </a:r>
            <a:endParaRPr lang="fr-FR" sz="5000" b="0" strike="noStrike" spc="-1" dirty="0">
              <a:solidFill>
                <a:schemeClr val="dk1"/>
              </a:solidFill>
              <a:latin typeface="Arial"/>
            </a:endParaRPr>
          </a:p>
        </p:txBody>
      </p:sp>
      <p:sp>
        <p:nvSpPr>
          <p:cNvPr id="72" name="PlaceHolder 3"/>
          <p:cNvSpPr>
            <a:spLocks noGrp="1"/>
          </p:cNvSpPr>
          <p:nvPr>
            <p:ph type="title"/>
          </p:nvPr>
        </p:nvSpPr>
        <p:spPr>
          <a:xfrm>
            <a:off x="7648560" y="3457440"/>
            <a:ext cx="1266480" cy="89496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a:solidFill>
                  <a:schemeClr val="dk1"/>
                </a:solidFill>
                <a:latin typeface="DM Sans ExtraLight"/>
                <a:ea typeface="DM Sans ExtraLight"/>
              </a:rPr>
              <a:t>01</a:t>
            </a:r>
            <a:endParaRPr lang="fr-FR" sz="5000" b="0" strike="noStrike" spc="-1">
              <a:solidFill>
                <a:schemeClr val="dk1"/>
              </a:solidFill>
              <a:latin typeface="Arial"/>
            </a:endParaRPr>
          </a:p>
        </p:txBody>
      </p:sp>
      <p:sp>
        <p:nvSpPr>
          <p:cNvPr id="2" name="TextBox 1"/>
          <p:cNvSpPr txBox="1"/>
          <p:nvPr/>
        </p:nvSpPr>
        <p:spPr>
          <a:xfrm>
            <a:off x="228600" y="3333750"/>
            <a:ext cx="5410200" cy="92333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DEFINITION</a:t>
            </a:r>
          </a:p>
          <a:p>
            <a:pPr marL="285750" indent="-285750">
              <a:buFont typeface="Arial" panose="020B0604020202020204" pitchFamily="34" charset="0"/>
              <a:buChar char="•"/>
            </a:pPr>
            <a:r>
              <a:rPr lang="en-US" dirty="0" smtClean="0"/>
              <a:t>USAGE IN WEB DEVLOPMENT</a:t>
            </a:r>
          </a:p>
          <a:p>
            <a:pPr marL="285750" indent="-285750">
              <a:buFont typeface="Arial" panose="020B0604020202020204" pitchFamily="34" charset="0"/>
              <a:buChar char="•"/>
            </a:pPr>
            <a:r>
              <a:rPr lang="en-US" dirty="0" smtClean="0"/>
              <a:t>KEY COMPONENTS</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400" advClick="0" advTm="2000">
        <p14:reveal/>
      </p:transition>
    </mc:Choice>
    <mc:Fallback>
      <p:transition spd="slow" advClick="0" advTm="2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74"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Definition of HTML</a:t>
            </a:r>
            <a:endParaRPr lang="fr-FR" sz="3000" b="0" strike="noStrike" spc="-1">
              <a:solidFill>
                <a:schemeClr val="dk1"/>
              </a:solidFill>
              <a:latin typeface="Arial"/>
            </a:endParaRPr>
          </a:p>
        </p:txBody>
      </p:sp>
      <p:sp>
        <p:nvSpPr>
          <p:cNvPr id="75"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HTML is the backbone of web content, providing structure to documents via markup. It allows for the embedding of images, links, and other </a:t>
            </a:r>
            <a:r>
              <a:rPr lang="en" sz="1400" b="0" strike="noStrike" spc="-1" dirty="0" smtClean="0">
                <a:solidFill>
                  <a:schemeClr val="dk1"/>
                </a:solidFill>
                <a:latin typeface="Karla Light"/>
                <a:ea typeface="Karla Light"/>
              </a:rPr>
              <a:t>media. Describes strurcture of a webpage. </a:t>
            </a:r>
            <a:endParaRPr lang="fr-FR" sz="1400" b="0" strike="noStrike" spc="-1" dirty="0">
              <a:solidFill>
                <a:srgbClr val="000000"/>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Key components</a:t>
            </a:r>
            <a:endParaRPr lang="fr-FR" sz="3000" b="0" strike="noStrike" spc="-1">
              <a:solidFill>
                <a:schemeClr val="dk1"/>
              </a:solidFill>
              <a:latin typeface="Arial"/>
            </a:endParaRPr>
          </a:p>
        </p:txBody>
      </p:sp>
      <p:sp>
        <p:nvSpPr>
          <p:cNvPr id="77"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Key components of HTML include elements like tags, attributes, and structure. Understanding these enables effective web page design and functionality</a:t>
            </a:r>
            <a:r>
              <a:rPr lang="en" sz="1400" b="0" strike="noStrike" spc="-1" dirty="0" smtClean="0">
                <a:solidFill>
                  <a:schemeClr val="dk1"/>
                </a:solidFill>
                <a:latin typeface="Karla Light"/>
                <a:ea typeface="Karla Light"/>
              </a:rPr>
              <a:t>.</a:t>
            </a: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Usage in web development</a:t>
            </a:r>
            <a:endParaRPr lang="fr-FR" sz="3000" b="0" strike="noStrike" spc="-1">
              <a:solidFill>
                <a:schemeClr val="dk1"/>
              </a:solidFill>
              <a:latin typeface="Arial"/>
            </a:endParaRPr>
          </a:p>
        </p:txBody>
      </p:sp>
      <p:sp>
        <p:nvSpPr>
          <p:cNvPr id="79"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HTML is fundamental for web development, allowing builders to create structured layouts and integrate multimedia elements. It serves as the foundation for all web applications, enabling browsers to interpret and display content effectively.</a:t>
            </a:r>
            <a:endParaRPr lang="en-US" sz="1400" b="0" strike="noStrike" spc="-1">
              <a:solidFill>
                <a:srgbClr val="FFFFFF"/>
              </a:solidFill>
              <a:latin typeface="OpenSymbol"/>
            </a:endParaRPr>
          </a:p>
        </p:txBody>
      </p:sp>
    </p:spTree>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228600" y="466560"/>
            <a:ext cx="6229080" cy="19616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dirty="0" smtClean="0">
                <a:solidFill>
                  <a:schemeClr val="dk1"/>
                </a:solidFill>
                <a:latin typeface="DM Sans ExtraLight"/>
                <a:ea typeface="DM Sans ExtraLight"/>
              </a:rPr>
              <a:t>History of HTML</a:t>
            </a:r>
            <a:endParaRPr lang="fr-FR" sz="5000" b="0" strike="noStrike" spc="-1" dirty="0">
              <a:solidFill>
                <a:schemeClr val="dk1"/>
              </a:solidFill>
              <a:latin typeface="Arial"/>
            </a:endParaRPr>
          </a:p>
        </p:txBody>
      </p:sp>
      <p:sp>
        <p:nvSpPr>
          <p:cNvPr id="82" name="PlaceHolder 3"/>
          <p:cNvSpPr>
            <a:spLocks noGrp="1"/>
          </p:cNvSpPr>
          <p:nvPr>
            <p:ph type="title"/>
          </p:nvPr>
        </p:nvSpPr>
        <p:spPr>
          <a:xfrm>
            <a:off x="7772400" y="4079111"/>
            <a:ext cx="1266480" cy="894960"/>
          </a:xfrm>
          <a:prstGeom prst="rect">
            <a:avLst/>
          </a:prstGeom>
          <a:noFill/>
          <a:ln w="0">
            <a:noFill/>
          </a:ln>
        </p:spPr>
        <p:txBody>
          <a:bodyPr lIns="91440" tIns="91440" rIns="91440" bIns="91440" anchor="ctr">
            <a:normAutofit fontScale="90000"/>
          </a:bodyPr>
          <a:lstStyle/>
          <a:p>
            <a:pPr indent="0" algn="r">
              <a:lnSpc>
                <a:spcPct val="100000"/>
              </a:lnSpc>
              <a:buNone/>
              <a:tabLst>
                <a:tab pos="0" algn="l"/>
              </a:tabLst>
            </a:pPr>
            <a:r>
              <a:rPr lang="en" sz="5000" b="0" strike="noStrike" spc="-1" dirty="0">
                <a:solidFill>
                  <a:schemeClr val="dk1"/>
                </a:solidFill>
                <a:latin typeface="DM Sans ExtraLight"/>
                <a:ea typeface="DM Sans ExtraLight"/>
              </a:rPr>
              <a:t>02</a:t>
            </a:r>
            <a:endParaRPr lang="fr-FR" sz="5000" b="0" strike="noStrike" spc="-1" dirty="0">
              <a:solidFill>
                <a:schemeClr val="dk1"/>
              </a:solidFill>
              <a:latin typeface="Arial"/>
            </a:endParaRPr>
          </a:p>
        </p:txBody>
      </p:sp>
      <p:sp>
        <p:nvSpPr>
          <p:cNvPr id="3" name="TextBox 2"/>
          <p:cNvSpPr txBox="1"/>
          <p:nvPr/>
        </p:nvSpPr>
        <p:spPr>
          <a:xfrm>
            <a:off x="304800" y="2724150"/>
            <a:ext cx="6096000" cy="2308324"/>
          </a:xfrm>
          <a:prstGeom prst="rect">
            <a:avLst/>
          </a:prstGeom>
          <a:noFill/>
        </p:spPr>
        <p:txBody>
          <a:bodyPr wrap="square" rtlCol="0">
            <a:spAutoFit/>
          </a:bodyPr>
          <a:lstStyle/>
          <a:p>
            <a:endParaRPr lang="en-US" dirty="0" smtClean="0"/>
          </a:p>
          <a:p>
            <a:r>
              <a:rPr lang="en-US" dirty="0" smtClean="0"/>
              <a:t>1991 –  HTML 1.0                  2001   – XHTML 1.1</a:t>
            </a:r>
          </a:p>
          <a:p>
            <a:r>
              <a:rPr lang="en-US" dirty="0" smtClean="0"/>
              <a:t>1995 –  HTML 2.0                  2008   – HTML 5 (Draft)    </a:t>
            </a:r>
          </a:p>
          <a:p>
            <a:r>
              <a:rPr lang="en-US" dirty="0" smtClean="0"/>
              <a:t>1997 –  HTML 3.2                  2014   – HTML 5 (Final)</a:t>
            </a:r>
          </a:p>
          <a:p>
            <a:r>
              <a:rPr lang="en-US" dirty="0" smtClean="0"/>
              <a:t>1999 –  HTML 4.01           2016+ – HTML Living Standard</a:t>
            </a:r>
          </a:p>
          <a:p>
            <a:r>
              <a:rPr lang="en-US" dirty="0" smtClean="0"/>
              <a:t>2000 –  XHTML 1.0</a:t>
            </a:r>
          </a:p>
          <a:p>
            <a:endParaRPr lang="en-US" dirty="0" smtClean="0"/>
          </a:p>
          <a:p>
            <a:r>
              <a:rPr lang="en-US" dirty="0" smtClean="0"/>
              <a:t> </a:t>
            </a:r>
            <a:endParaRPr lang="en-US" dirty="0"/>
          </a:p>
        </p:txBody>
      </p:sp>
    </p:spTree>
  </p:cSld>
  <p:clrMapOvr>
    <a:masterClrMapping/>
  </p:clrMapOvr>
  <p:transition spd="slow">
    <p:randomBar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Origins and creation</a:t>
            </a:r>
            <a:endParaRPr lang="fr-FR" sz="3000" b="0" strike="noStrike" spc="-1">
              <a:solidFill>
                <a:schemeClr val="dk1"/>
              </a:solidFill>
              <a:latin typeface="Arial"/>
            </a:endParaRPr>
          </a:p>
        </p:txBody>
      </p:sp>
      <p:sp>
        <p:nvSpPr>
          <p:cNvPr id="84"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HTML was created by Tim Berners-Lee in the late 1980s to facilitate document sharing over the Internet. It was designed as a simple markup language to manage content on the World Wide Web</a:t>
            </a:r>
            <a:r>
              <a:rPr lang="en" sz="1400" b="0" strike="noStrike" spc="-1" dirty="0" smtClean="0">
                <a:solidFill>
                  <a:schemeClr val="dk1"/>
                </a:solidFill>
                <a:latin typeface="Karla Light"/>
                <a:ea typeface="Karla Light"/>
              </a:rPr>
              <a:t>.</a:t>
            </a:r>
          </a:p>
          <a:p>
            <a:pPr indent="0">
              <a:lnSpc>
                <a:spcPct val="100000"/>
              </a:lnSpc>
              <a:buNone/>
              <a:tabLst>
                <a:tab pos="0" algn="l"/>
              </a:tabLst>
            </a:pPr>
            <a:r>
              <a:rPr lang="en" sz="1400" spc="-1" dirty="0" smtClean="0">
                <a:solidFill>
                  <a:schemeClr val="dk1"/>
                </a:solidFill>
                <a:latin typeface="Karla Light"/>
              </a:rPr>
              <a:t>It Defines Basic Structure of a Webpage.</a:t>
            </a:r>
            <a:endParaRPr lang="en-US" sz="1400" b="0" strike="noStrike" spc="-1" dirty="0">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86"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Evolution of versions</a:t>
            </a:r>
            <a:endParaRPr lang="fr-FR" sz="3000" b="0" strike="noStrike" spc="-1">
              <a:solidFill>
                <a:schemeClr val="dk1"/>
              </a:solidFill>
              <a:latin typeface="Arial"/>
            </a:endParaRPr>
          </a:p>
        </p:txBody>
      </p:sp>
      <p:sp>
        <p:nvSpPr>
          <p:cNvPr id="87"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Since its inception, HTML has seen several versions, from HTML 1.0 to HTML5, each introducing new features and capabilities. These updates have catered to the changing needs of web developers and users alike.</a:t>
            </a:r>
            <a:endParaRPr lang="fr-FR" sz="1400" b="0" strike="noStrike" spc="-1">
              <a:solidFill>
                <a:srgbClr val="000000"/>
              </a:solidFill>
              <a:latin typeface="Arial"/>
            </a:endParaRPr>
          </a:p>
        </p:txBody>
      </p:sp>
    </p:spTree>
  </p:cSld>
  <p:clrMapOvr>
    <a:masterClrMapping/>
  </p:clrMapOvr>
  <p:transition spd="slow">
    <p:pull/>
  </p:transition>
  <p:timing>
    <p:tnLst>
      <p:par>
        <p:cTn id="1" dur="indefinite" restart="never" nodeType="tmRoot"/>
      </p:par>
    </p:tnLst>
  </p:timing>
</p:sld>
</file>

<file path=ppt/theme/theme1.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TotalTime>
  <Words>377</Words>
  <Application>Microsoft Office PowerPoint</Application>
  <PresentationFormat>On-screen Show (16:9)</PresentationFormat>
  <Paragraphs>38</Paragraphs>
  <Slides>11</Slides>
  <Notes>0</Notes>
  <HiddenSlides>0</HiddenSlides>
  <MMClips>0</MMClips>
  <ScaleCrop>false</ScaleCrop>
  <HeadingPairs>
    <vt:vector size="4" baseType="variant">
      <vt:variant>
        <vt:lpstr>Theme</vt:lpstr>
      </vt:variant>
      <vt:variant>
        <vt:i4>23</vt:i4>
      </vt:variant>
      <vt:variant>
        <vt:lpstr>Slide Titles</vt:lpstr>
      </vt:variant>
      <vt:variant>
        <vt:i4>11</vt:i4>
      </vt:variant>
    </vt:vector>
  </HeadingPairs>
  <TitlesOfParts>
    <vt:vector size="34" baseType="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Slidesgo Final Pages</vt:lpstr>
      <vt:lpstr>Slidesgo Final Pages</vt:lpstr>
      <vt:lpstr>Slidesgo Final Pages</vt:lpstr>
      <vt:lpstr>       HYPERTEXT        MARKUP  LANGUAGE</vt:lpstr>
      <vt:lpstr>Introduction</vt:lpstr>
      <vt:lpstr>HTML Basics</vt:lpstr>
      <vt:lpstr>Definition of HTML</vt:lpstr>
      <vt:lpstr>Key components</vt:lpstr>
      <vt:lpstr>Usage in web development</vt:lpstr>
      <vt:lpstr>History of HTML</vt:lpstr>
      <vt:lpstr>Origins and creation</vt:lpstr>
      <vt:lpstr>Evolution of versions</vt:lpstr>
      <vt:lpstr>Impact on web technologies</vt:lpstr>
      <vt:lpstr>Conclusions</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 Namdev</dc:creator>
  <cp:lastModifiedBy>Abhi Namdev</cp:lastModifiedBy>
  <cp:revision>5</cp:revision>
  <dcterms:modified xsi:type="dcterms:W3CDTF">2025-06-18T14:10:58Z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2025-06-17T15:16:19Z</dcterms:created>
  <dc:creator>Unknown Creator</dc:creator>
  <dc:description/>
  <dc:language>en-US</dc:language>
  <cp:lastModifiedBy>Unknown Creator</cp:lastModifiedBy>
  <dcterms:modified xsi:type="dcterms:W3CDTF">2025-06-17T15:16:19Z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